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6" r:id="rId3"/>
    <p:sldId id="259" r:id="rId4"/>
    <p:sldId id="260" r:id="rId5"/>
    <p:sldId id="258" r:id="rId6"/>
    <p:sldId id="257" r:id="rId7"/>
    <p:sldId id="280" r:id="rId8"/>
    <p:sldId id="281" r:id="rId9"/>
    <p:sldId id="263" r:id="rId10"/>
    <p:sldId id="278" r:id="rId11"/>
    <p:sldId id="262" r:id="rId12"/>
    <p:sldId id="282" r:id="rId13"/>
    <p:sldId id="279" r:id="rId14"/>
    <p:sldId id="284" r:id="rId15"/>
    <p:sldId id="264" r:id="rId16"/>
    <p:sldId id="265" r:id="rId17"/>
    <p:sldId id="269" r:id="rId18"/>
    <p:sldId id="270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702" autoAdjust="0"/>
  </p:normalViewPr>
  <p:slideViewPr>
    <p:cSldViewPr>
      <p:cViewPr>
        <p:scale>
          <a:sx n="71" d="100"/>
          <a:sy n="71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88FF-679F-4BD1-B6DF-2D9DBB0045B8}" type="datetimeFigureOut">
              <a:rPr lang="en-US" smtClean="0"/>
              <a:pPr/>
              <a:t>11/21/2011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BA58-2C44-42D8-BAA5-5A14E195D6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88FF-679F-4BD1-B6DF-2D9DBB0045B8}" type="datetimeFigureOut">
              <a:rPr lang="en-US" smtClean="0"/>
              <a:pPr/>
              <a:t>11/21/2011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BA58-2C44-42D8-BAA5-5A14E195D6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88FF-679F-4BD1-B6DF-2D9DBB0045B8}" type="datetimeFigureOut">
              <a:rPr lang="en-US" smtClean="0"/>
              <a:pPr/>
              <a:t>11/21/2011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BA58-2C44-42D8-BAA5-5A14E195D6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88FF-679F-4BD1-B6DF-2D9DBB0045B8}" type="datetimeFigureOut">
              <a:rPr lang="en-US" smtClean="0"/>
              <a:pPr/>
              <a:t>11/21/2011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BA58-2C44-42D8-BAA5-5A14E195D6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88FF-679F-4BD1-B6DF-2D9DBB0045B8}" type="datetimeFigureOut">
              <a:rPr lang="en-US" smtClean="0"/>
              <a:pPr/>
              <a:t>11/21/2011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BA58-2C44-42D8-BAA5-5A14E195D6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88FF-679F-4BD1-B6DF-2D9DBB0045B8}" type="datetimeFigureOut">
              <a:rPr lang="en-US" smtClean="0"/>
              <a:pPr/>
              <a:t>11/21/2011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BA58-2C44-42D8-BAA5-5A14E195D6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88FF-679F-4BD1-B6DF-2D9DBB0045B8}" type="datetimeFigureOut">
              <a:rPr lang="en-US" smtClean="0"/>
              <a:pPr/>
              <a:t>11/21/2011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BA58-2C44-42D8-BAA5-5A14E195D6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88FF-679F-4BD1-B6DF-2D9DBB0045B8}" type="datetimeFigureOut">
              <a:rPr lang="en-US" smtClean="0"/>
              <a:pPr/>
              <a:t>11/21/2011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BA58-2C44-42D8-BAA5-5A14E195D6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88FF-679F-4BD1-B6DF-2D9DBB0045B8}" type="datetimeFigureOut">
              <a:rPr lang="en-US" smtClean="0"/>
              <a:pPr/>
              <a:t>11/21/2011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BA58-2C44-42D8-BAA5-5A14E195D6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88FF-679F-4BD1-B6DF-2D9DBB0045B8}" type="datetimeFigureOut">
              <a:rPr lang="en-US" smtClean="0"/>
              <a:pPr/>
              <a:t>11/21/2011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BA58-2C44-42D8-BAA5-5A14E195D6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88FF-679F-4BD1-B6DF-2D9DBB0045B8}" type="datetimeFigureOut">
              <a:rPr lang="en-US" smtClean="0"/>
              <a:pPr/>
              <a:t>11/21/2011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BA58-2C44-42D8-BAA5-5A14E195D6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A88FF-679F-4BD1-B6DF-2D9DBB0045B8}" type="datetimeFigureOut">
              <a:rPr lang="en-US" smtClean="0"/>
              <a:pPr/>
              <a:t>11/21/2011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BBA58-2C44-42D8-BAA5-5A14E195D6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0" y="1447800"/>
            <a:ext cx="6705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Developing the Whole Student: Community and Service—Service Learning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4114800"/>
            <a:ext cx="64008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William Huitt</a:t>
            </a:r>
          </a:p>
          <a:p>
            <a:pPr marL="0" indent="0" algn="ctr">
              <a:buNone/>
            </a:pPr>
            <a:r>
              <a:rPr lang="en-GB" dirty="0" smtClean="0"/>
              <a:t>Christine Ratzke de Figueiredo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5877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en-US" sz="2400" dirty="0" smtClean="0"/>
              <a:t>Awareness and understanding of the complexity of a community in its different forms. </a:t>
            </a:r>
          </a:p>
          <a:p>
            <a:pPr marL="806450" lvl="0" indent="-34925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B050"/>
                </a:solidFill>
              </a:rPr>
              <a:t>Humanities</a:t>
            </a:r>
            <a:r>
              <a:rPr lang="en-US" sz="2000" dirty="0" smtClean="0">
                <a:solidFill>
                  <a:srgbClr val="00B050"/>
                </a:solidFill>
              </a:rPr>
              <a:t>: Unit of </a:t>
            </a:r>
            <a:r>
              <a:rPr lang="en-US" sz="2000" dirty="0" smtClean="0">
                <a:solidFill>
                  <a:srgbClr val="00B050"/>
                </a:solidFill>
              </a:rPr>
              <a:t>Settlement</a:t>
            </a:r>
          </a:p>
          <a:p>
            <a:pPr marL="806450" lvl="0" indent="-34925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</a:rPr>
              <a:t>Science</a:t>
            </a:r>
            <a:r>
              <a:rPr lang="en-US" sz="2000" dirty="0" smtClean="0">
                <a:solidFill>
                  <a:srgbClr val="0070C0"/>
                </a:solidFill>
              </a:rPr>
              <a:t>: Environmental balance and human impact on the environment.</a:t>
            </a:r>
          </a:p>
          <a:p>
            <a:r>
              <a:rPr lang="en-US" sz="2400" dirty="0" smtClean="0"/>
              <a:t>Students </a:t>
            </a:r>
            <a:r>
              <a:rPr lang="en-US" sz="2400" dirty="0" smtClean="0"/>
              <a:t>become aware of specific issues /in this case the diversity of men/their capability of learning, of integrating in the society/their wish to be included in “our world”.</a:t>
            </a:r>
          </a:p>
          <a:p>
            <a:pPr marL="800100" lvl="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</a:rPr>
              <a:t>Science</a:t>
            </a:r>
            <a:r>
              <a:rPr lang="en-US" sz="2000" dirty="0" smtClean="0">
                <a:solidFill>
                  <a:srgbClr val="0070C0"/>
                </a:solidFill>
              </a:rPr>
              <a:t>:  Brain biology – how people are analyzed with different functions of the brain.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Winter Sports</a:t>
            </a:r>
            <a:br>
              <a:rPr lang="en-US" dirty="0"/>
            </a:br>
            <a:r>
              <a:rPr lang="en-US" dirty="0"/>
              <a:t>Service Learning Project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lvl="0"/>
            <a:r>
              <a:rPr lang="en-US" sz="3800" dirty="0" smtClean="0"/>
              <a:t>A basis for peaceful coexistence and recognition of each person, taking into account its autonomy and individuality.</a:t>
            </a:r>
          </a:p>
          <a:p>
            <a:pPr marL="800100" lvl="0">
              <a:buFont typeface="Wingdings" pitchFamily="2" charset="2"/>
              <a:buChar char="ü"/>
            </a:pPr>
            <a:r>
              <a:rPr lang="en-US" dirty="0" smtClean="0">
                <a:solidFill>
                  <a:srgbClr val="00B050"/>
                </a:solidFill>
              </a:rPr>
              <a:t>Humanities</a:t>
            </a:r>
            <a:r>
              <a:rPr lang="en-US" dirty="0" smtClean="0">
                <a:solidFill>
                  <a:srgbClr val="00B050"/>
                </a:solidFill>
              </a:rPr>
              <a:t>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Civil rights; government </a:t>
            </a:r>
            <a:r>
              <a:rPr lang="en-US" dirty="0" smtClean="0">
                <a:solidFill>
                  <a:srgbClr val="00B050"/>
                </a:solidFill>
              </a:rPr>
              <a:t>systems</a:t>
            </a:r>
          </a:p>
          <a:p>
            <a:pPr marL="800100" lvl="0">
              <a:buFont typeface="Wingdings" pitchFamily="2" charset="2"/>
              <a:buChar char="ü"/>
            </a:pPr>
            <a:r>
              <a:rPr lang="en-US" dirty="0" smtClean="0">
                <a:solidFill>
                  <a:srgbClr val="C00000"/>
                </a:solidFill>
              </a:rPr>
              <a:t>Languages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Themes such as good life for some/bad life for others; illegal immigration. 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dirty="0" smtClean="0"/>
          </a:p>
          <a:p>
            <a:pPr lvl="0"/>
            <a:r>
              <a:rPr lang="en-US" sz="3800" dirty="0" smtClean="0"/>
              <a:t>Understanding (and acting) of interaction and identification between social minorities and majorities.</a:t>
            </a:r>
          </a:p>
          <a:p>
            <a:pPr marL="800100" lvl="0">
              <a:buFont typeface="Wingdings" pitchFamily="2" charset="2"/>
              <a:buChar char="ü"/>
            </a:pPr>
            <a:r>
              <a:rPr lang="en-US" dirty="0" smtClean="0">
                <a:solidFill>
                  <a:srgbClr val="00B050"/>
                </a:solidFill>
              </a:rPr>
              <a:t>Humanities</a:t>
            </a:r>
            <a:r>
              <a:rPr lang="en-US" dirty="0" smtClean="0">
                <a:solidFill>
                  <a:srgbClr val="00B050"/>
                </a:solidFill>
              </a:rPr>
              <a:t>: </a:t>
            </a:r>
            <a:r>
              <a:rPr lang="en-US" dirty="0" smtClean="0">
                <a:solidFill>
                  <a:srgbClr val="00B050"/>
                </a:solidFill>
              </a:rPr>
              <a:t>Integration</a:t>
            </a:r>
          </a:p>
          <a:p>
            <a:pPr marL="800100" lvl="0">
              <a:buFont typeface="Wingdings" pitchFamily="2" charset="2"/>
              <a:buChar char="ü"/>
            </a:pPr>
            <a:r>
              <a:rPr lang="en-US" dirty="0" smtClean="0">
                <a:solidFill>
                  <a:srgbClr val="C00000"/>
                </a:solidFill>
              </a:rPr>
              <a:t>Languages</a:t>
            </a:r>
            <a:r>
              <a:rPr lang="en-US" dirty="0" smtClean="0">
                <a:solidFill>
                  <a:srgbClr val="C00000"/>
                </a:solidFill>
              </a:rPr>
              <a:t>: Themes such as good life for some/bad life for others and illegal immigration.</a:t>
            </a:r>
          </a:p>
          <a:p>
            <a:pPr lvl="0"/>
            <a:r>
              <a:rPr lang="en-US" sz="3800" dirty="0" smtClean="0"/>
              <a:t>Empathy and respect toward different people and a deeper understanding of the diversity of others.</a:t>
            </a:r>
          </a:p>
          <a:p>
            <a:pPr marL="806450" lvl="0" indent="-349250">
              <a:buFont typeface="Wingdings" pitchFamily="2" charset="2"/>
              <a:buChar char="ü"/>
            </a:pPr>
            <a:r>
              <a:rPr lang="en-US" dirty="0" smtClean="0">
                <a:solidFill>
                  <a:srgbClr val="00B050"/>
                </a:solidFill>
              </a:rPr>
              <a:t>Humanities</a:t>
            </a:r>
            <a:r>
              <a:rPr lang="en-US" dirty="0" smtClean="0">
                <a:solidFill>
                  <a:srgbClr val="00B050"/>
                </a:solidFill>
              </a:rPr>
              <a:t>: Diversity; </a:t>
            </a:r>
            <a:r>
              <a:rPr lang="en-US" dirty="0" smtClean="0">
                <a:solidFill>
                  <a:srgbClr val="00B050"/>
                </a:solidFill>
              </a:rPr>
              <a:t>race</a:t>
            </a:r>
          </a:p>
          <a:p>
            <a:pPr marL="806450" lvl="0" indent="-349250">
              <a:buFont typeface="Wingdings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Science</a:t>
            </a:r>
            <a:r>
              <a:rPr lang="en-US" dirty="0" smtClean="0">
                <a:solidFill>
                  <a:srgbClr val="0070C0"/>
                </a:solidFill>
              </a:rPr>
              <a:t>: Species are the same; culturally different, but genetically equal.  </a:t>
            </a:r>
          </a:p>
          <a:p>
            <a:pPr lvl="0"/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Winter Sports</a:t>
            </a:r>
            <a:br>
              <a:rPr lang="en-US" dirty="0"/>
            </a:br>
            <a:r>
              <a:rPr lang="en-US" dirty="0"/>
              <a:t>Service Learning Project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3400" dirty="0" smtClean="0">
                <a:solidFill>
                  <a:schemeClr val="tx1"/>
                </a:solidFill>
              </a:rPr>
              <a:t>As students </a:t>
            </a:r>
            <a:r>
              <a:rPr lang="en-US" sz="3400" dirty="0" smtClean="0"/>
              <a:t>engage in positive actions and contact with other social environments, a platform is created to enrich</a:t>
            </a:r>
            <a:r>
              <a:rPr lang="en-US" sz="3400" i="1" dirty="0" smtClean="0"/>
              <a:t> students emotionally, socially, morally and culturally.</a:t>
            </a:r>
            <a:r>
              <a:rPr lang="en-US" sz="3400" dirty="0" smtClean="0"/>
              <a:t> </a:t>
            </a:r>
          </a:p>
          <a:p>
            <a:pPr marL="800100">
              <a:buFont typeface="Wingdings" pitchFamily="2" charset="2"/>
              <a:buChar char="ü"/>
            </a:pPr>
            <a:r>
              <a:rPr lang="en-US" sz="2900" dirty="0" smtClean="0">
                <a:solidFill>
                  <a:srgbClr val="C00000"/>
                </a:solidFill>
              </a:rPr>
              <a:t>Languages</a:t>
            </a:r>
            <a:r>
              <a:rPr lang="en-US" sz="2900" dirty="0" smtClean="0">
                <a:solidFill>
                  <a:srgbClr val="C00000"/>
                </a:solidFill>
              </a:rPr>
              <a:t>: Sound mind-body-soul </a:t>
            </a:r>
            <a:endParaRPr lang="en-US" sz="2900" dirty="0" smtClean="0">
              <a:solidFill>
                <a:srgbClr val="C00000"/>
              </a:solidFill>
            </a:endParaRPr>
          </a:p>
          <a:p>
            <a:pPr marL="800100">
              <a:buFont typeface="Wingdings" pitchFamily="2" charset="2"/>
              <a:buChar char="ü"/>
            </a:pPr>
            <a:r>
              <a:rPr lang="en-US" sz="2900" dirty="0" smtClean="0">
                <a:solidFill>
                  <a:srgbClr val="0070C0"/>
                </a:solidFill>
              </a:rPr>
              <a:t>Science</a:t>
            </a:r>
            <a:r>
              <a:rPr lang="en-US" sz="2900" dirty="0" smtClean="0">
                <a:solidFill>
                  <a:srgbClr val="0070C0"/>
                </a:solidFill>
              </a:rPr>
              <a:t>: How you feel about the different environments/Duty to look after different environment/sustainability. </a:t>
            </a:r>
          </a:p>
          <a:p>
            <a:r>
              <a:rPr lang="en-US" sz="3400" dirty="0" smtClean="0"/>
              <a:t>Involvement in the community becomes eventually a state of mind, without looking for any award other then lives enrichment through the insight into different social patterns and ways of life.    </a:t>
            </a:r>
          </a:p>
          <a:p>
            <a:pPr marL="800100">
              <a:buFont typeface="Wingdings" pitchFamily="2" charset="2"/>
              <a:buChar char="ü"/>
            </a:pPr>
            <a:r>
              <a:rPr lang="en-US" sz="2900" dirty="0" smtClean="0">
                <a:solidFill>
                  <a:srgbClr val="C00000"/>
                </a:solidFill>
              </a:rPr>
              <a:t>Languages</a:t>
            </a:r>
            <a:r>
              <a:rPr lang="en-US" sz="2900" dirty="0" smtClean="0">
                <a:solidFill>
                  <a:srgbClr val="C00000"/>
                </a:solidFill>
              </a:rPr>
              <a:t>: themes such as good life for some/bad life for others and sound </a:t>
            </a:r>
            <a:r>
              <a:rPr lang="en-US" sz="2900" dirty="0" smtClean="0">
                <a:solidFill>
                  <a:srgbClr val="C00000"/>
                </a:solidFill>
              </a:rPr>
              <a:t>mind-body-soul</a:t>
            </a:r>
          </a:p>
          <a:p>
            <a:pPr marL="800100">
              <a:buFont typeface="Wingdings" pitchFamily="2" charset="2"/>
              <a:buChar char="ü"/>
            </a:pPr>
            <a:r>
              <a:rPr lang="en-US" sz="2900" dirty="0" smtClean="0">
                <a:solidFill>
                  <a:srgbClr val="7030A0"/>
                </a:solidFill>
              </a:rPr>
              <a:t>Religious </a:t>
            </a:r>
            <a:r>
              <a:rPr lang="en-US" sz="2900" dirty="0" smtClean="0">
                <a:solidFill>
                  <a:srgbClr val="7030A0"/>
                </a:solidFill>
              </a:rPr>
              <a:t>Education: Tolerance and Understanding.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		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Winter Sports</a:t>
            </a:r>
            <a:br>
              <a:rPr lang="en-US" dirty="0"/>
            </a:br>
            <a:r>
              <a:rPr lang="en-US" dirty="0"/>
              <a:t>Service Learning Project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2439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dirty="0" smtClean="0"/>
              <a:t>Students become aware of their own strengths and limitations. </a:t>
            </a:r>
          </a:p>
          <a:p>
            <a:r>
              <a:rPr lang="en-US" sz="2400" dirty="0" smtClean="0"/>
              <a:t>Reinforcement of school´s ethos, vision and values.</a:t>
            </a:r>
          </a:p>
          <a:p>
            <a:pPr marL="806450" indent="-34925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B050"/>
                </a:solidFill>
              </a:rPr>
              <a:t>Humanities: Political systems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Students and teachers learning and growing  together.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Students  feel a sense of purpose and place in time and community.</a:t>
            </a:r>
          </a:p>
          <a:p>
            <a:pPr marL="80010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B050"/>
                </a:solidFill>
              </a:rPr>
              <a:t>Humanities: In what way does my life differ from my ancestors?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mtClean="0"/>
              <a:t>Winter Sports</a:t>
            </a:r>
            <a:br>
              <a:rPr lang="en-US" smtClean="0"/>
            </a:br>
            <a:r>
              <a:rPr lang="en-US" smtClean="0"/>
              <a:t>Service Learning Project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sz="2400" dirty="0"/>
              <a:t>Students have opportunities and the freedom to accept responsibility.</a:t>
            </a:r>
          </a:p>
          <a:p>
            <a:pPr marL="806450" lvl="0" indent="-349250">
              <a:buFont typeface="Wingdings" pitchFamily="2" charset="2"/>
              <a:buChar char="ü"/>
            </a:pPr>
            <a:r>
              <a:rPr lang="en-US" sz="2000" dirty="0">
                <a:solidFill>
                  <a:srgbClr val="00B050"/>
                </a:solidFill>
              </a:rPr>
              <a:t>Humanities: Aid vs. Trade</a:t>
            </a:r>
          </a:p>
          <a:p>
            <a:pPr lvl="0"/>
            <a:r>
              <a:rPr lang="en-US" sz="2400" dirty="0" smtClean="0"/>
              <a:t>Students </a:t>
            </a:r>
            <a:r>
              <a:rPr lang="en-US" sz="2400" dirty="0" smtClean="0"/>
              <a:t>learn to care and love, to be mindful, use some of their insight and wisdom.</a:t>
            </a:r>
          </a:p>
          <a:p>
            <a:pPr lvl="0"/>
            <a:r>
              <a:rPr lang="en-US" sz="2400" dirty="0" smtClean="0"/>
              <a:t>Students engage in physical activities with individuals of different abilities and skill levels.</a:t>
            </a:r>
          </a:p>
          <a:p>
            <a:pPr marL="806450" lvl="0" indent="-349250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Physical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Education: skilled participation in different sports.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Winter Sports</a:t>
            </a:r>
            <a:br>
              <a:rPr lang="en-US" dirty="0"/>
            </a:br>
            <a:r>
              <a:rPr lang="en-US" dirty="0"/>
              <a:t>Service Learning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053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n-US" dirty="0" smtClean="0"/>
              <a:t>Issues of Sustainability</a:t>
            </a:r>
            <a:r>
              <a:rPr lang="en-US" dirty="0" smtClean="0"/>
              <a:t>:    </a:t>
            </a:r>
          </a:p>
          <a:p>
            <a:r>
              <a:rPr lang="en-US" dirty="0" smtClean="0"/>
              <a:t>Possibility </a:t>
            </a:r>
            <a:r>
              <a:rPr lang="en-US" dirty="0" smtClean="0"/>
              <a:t>of a yearly repetition of this event and more involvement during the year through students planned activities such as:</a:t>
            </a:r>
          </a:p>
          <a:p>
            <a:pPr lvl="1"/>
            <a:r>
              <a:rPr lang="en-US" dirty="0" smtClean="0"/>
              <a:t>Football </a:t>
            </a:r>
            <a:r>
              <a:rPr lang="en-US" dirty="0" smtClean="0"/>
              <a:t>and/or basketball tournament at our school organized by students</a:t>
            </a:r>
          </a:p>
          <a:p>
            <a:pPr lvl="1"/>
            <a:r>
              <a:rPr lang="en-US" dirty="0" smtClean="0"/>
              <a:t>Organizing surfing lessons for the intellectual disabled and participate in their lessons. </a:t>
            </a:r>
          </a:p>
          <a:p>
            <a:pPr lvl="1"/>
            <a:r>
              <a:rPr lang="en-US" dirty="0" smtClean="0"/>
              <a:t>Activities </a:t>
            </a:r>
            <a:r>
              <a:rPr lang="en-US" dirty="0" smtClean="0"/>
              <a:t>in the woods, like orienteering involving a whole Year group.                  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Winter Sports</a:t>
            </a:r>
            <a:br>
              <a:rPr lang="en-US" dirty="0"/>
            </a:br>
            <a:r>
              <a:rPr lang="en-US" dirty="0"/>
              <a:t>Service Learning Project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400" dirty="0" smtClean="0"/>
              <a:t>Examples </a:t>
            </a:r>
            <a:r>
              <a:rPr lang="en-US" sz="3400" dirty="0" smtClean="0"/>
              <a:t>of students reflections </a:t>
            </a:r>
            <a:r>
              <a:rPr lang="en-US" sz="3400" dirty="0" smtClean="0"/>
              <a:t>at the end of the project.</a:t>
            </a:r>
          </a:p>
          <a:p>
            <a:pPr marL="0" indent="0">
              <a:buNone/>
            </a:pPr>
            <a:endParaRPr lang="en-US" sz="3400" dirty="0" smtClean="0"/>
          </a:p>
          <a:p>
            <a:pPr marL="571500" lvl="0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It was really interesting to see that people with this handicap could also have fun and sometimes where even better than us at some sports. 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28600" lvl="0" indent="0">
              <a:buNone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71500" lvl="0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 learned that there is nothing complicated to think of when helping people: If we communicate, not necessarily verbally, but through the “heart” we can understand each other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228600" lvl="0" indent="0">
              <a:buNone/>
            </a:pP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71500" lvl="0"/>
            <a:r>
              <a:rPr lang="en-US" b="1" dirty="0" smtClean="0">
                <a:solidFill>
                  <a:srgbClr val="00B050"/>
                </a:solidFill>
              </a:rPr>
              <a:t>In general, it was the biggest challenge in my life ever because I had never done this kind of activity before. It was actually the first time that I needed to sincerely understand people´s minds to help them. Also, I felt that intellectual disabled people are not different at all from us; they just lack on a few aspects, which do not really matter in living in this world.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Winter Sports</a:t>
            </a:r>
            <a:br>
              <a:rPr lang="en-US" dirty="0"/>
            </a:br>
            <a:r>
              <a:rPr lang="en-US" dirty="0"/>
              <a:t>Service Learning Project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SC019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lvl="0">
              <a:defRPr/>
            </a:pPr>
            <a:r>
              <a:rPr lang="en-US" dirty="0"/>
              <a:t>Winter Sports</a:t>
            </a:r>
            <a:br>
              <a:rPr lang="en-US" dirty="0"/>
            </a:br>
            <a:r>
              <a:rPr lang="en-US" dirty="0"/>
              <a:t>Service Learning Project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lvl="0">
              <a:defRPr/>
            </a:pPr>
            <a:r>
              <a:rPr lang="en-US" dirty="0"/>
              <a:t>Winter Sports</a:t>
            </a:r>
            <a:br>
              <a:rPr lang="en-US" dirty="0"/>
            </a:br>
            <a:r>
              <a:rPr lang="en-US" dirty="0"/>
              <a:t>Service Learning Project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Content Placeholder 9" descr="DSC019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11" name="Content Placeholder 10" descr="DSC019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SC019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lvl="0">
              <a:defRPr/>
            </a:pPr>
            <a:r>
              <a:rPr lang="en-US" dirty="0"/>
              <a:t>Winter Sports</a:t>
            </a:r>
            <a:br>
              <a:rPr lang="en-US" dirty="0"/>
            </a:br>
            <a:r>
              <a:rPr lang="en-US" dirty="0"/>
              <a:t>Service Learning Project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57400"/>
            <a:ext cx="7620000" cy="4419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Without community service, we would not have a strong quality of life. It's </a:t>
            </a:r>
            <a:r>
              <a:rPr lang="en-US" u="sng" dirty="0" smtClean="0">
                <a:solidFill>
                  <a:schemeClr val="tx1"/>
                </a:solidFill>
              </a:rPr>
              <a:t>important</a:t>
            </a:r>
            <a:r>
              <a:rPr lang="en-US" dirty="0" smtClean="0">
                <a:solidFill>
                  <a:schemeClr val="tx1"/>
                </a:solidFill>
              </a:rPr>
              <a:t> to the </a:t>
            </a:r>
            <a:r>
              <a:rPr lang="en-US" i="1" dirty="0" smtClean="0">
                <a:solidFill>
                  <a:schemeClr val="tx1"/>
                </a:solidFill>
              </a:rPr>
              <a:t>person who serves </a:t>
            </a:r>
            <a:r>
              <a:rPr lang="en-US" dirty="0" smtClean="0">
                <a:solidFill>
                  <a:schemeClr val="tx1"/>
                </a:solidFill>
              </a:rPr>
              <a:t>as well </a:t>
            </a:r>
            <a:r>
              <a:rPr lang="en-US" i="1" dirty="0" smtClean="0">
                <a:solidFill>
                  <a:schemeClr val="tx1"/>
                </a:solidFill>
              </a:rPr>
              <a:t>as the recipient</a:t>
            </a:r>
            <a:r>
              <a:rPr lang="en-US" dirty="0" smtClean="0">
                <a:solidFill>
                  <a:schemeClr val="tx1"/>
                </a:solidFill>
              </a:rPr>
              <a:t>. It's the way in which we ourselves grow and develop.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    </a:t>
            </a:r>
            <a:r>
              <a:rPr lang="en-US" i="1" dirty="0" smtClean="0">
                <a:solidFill>
                  <a:schemeClr val="tx1"/>
                </a:solidFill>
              </a:rPr>
              <a:t>Dr. Dorothy I. Height, president and CEO of the NCNW </a:t>
            </a:r>
            <a:r>
              <a:rPr lang="en-US" sz="1800" i="1" dirty="0" smtClean="0">
                <a:solidFill>
                  <a:schemeClr val="tx1"/>
                </a:solidFill>
              </a:rPr>
              <a:t>(National Council </a:t>
            </a:r>
            <a:r>
              <a:rPr lang="en-US" sz="1800" i="1" dirty="0" smtClean="0">
                <a:solidFill>
                  <a:schemeClr val="tx1"/>
                </a:solidFill>
              </a:rPr>
              <a:t>of </a:t>
            </a:r>
            <a:r>
              <a:rPr lang="en-US" sz="1800" i="1" dirty="0" smtClean="0">
                <a:solidFill>
                  <a:schemeClr val="tx1"/>
                </a:solidFill>
              </a:rPr>
              <a:t>Negro Women</a:t>
            </a:r>
            <a:r>
              <a:rPr lang="en-US" sz="1800" i="1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6002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Community and Service</a:t>
            </a:r>
            <a:br>
              <a:rPr lang="en-US" dirty="0" smtClean="0"/>
            </a:br>
            <a:r>
              <a:rPr lang="en-US" dirty="0" smtClean="0"/>
              <a:t>Service Learning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SC019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lvl="0">
              <a:defRPr/>
            </a:pPr>
            <a:r>
              <a:rPr lang="en-US" dirty="0"/>
              <a:t>Winter Sports</a:t>
            </a:r>
            <a:br>
              <a:rPr lang="en-US" dirty="0"/>
            </a:br>
            <a:r>
              <a:rPr lang="en-US" dirty="0"/>
              <a:t>Service Learning Project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SC018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lvl="0">
              <a:defRPr/>
            </a:pPr>
            <a:r>
              <a:rPr lang="en-US" dirty="0"/>
              <a:t>Winter Sports</a:t>
            </a:r>
            <a:br>
              <a:rPr lang="en-US" dirty="0"/>
            </a:br>
            <a:r>
              <a:rPr lang="en-US" dirty="0"/>
              <a:t>Service Learning Project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lt1"/>
                </a:solidFill>
              </a:rPr>
              <a:t>Co Community 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Too often </a:t>
            </a:r>
            <a:r>
              <a:rPr lang="en-US" smtClean="0"/>
              <a:t>we </a:t>
            </a:r>
            <a:r>
              <a:rPr lang="en-US" smtClean="0"/>
              <a:t>under-estimate </a:t>
            </a:r>
            <a:r>
              <a:rPr lang="en-US" dirty="0" smtClean="0"/>
              <a:t>the power of a touch, a smile, a kind word, a listening ear, an honest complement, or the smallest act of caring, all of which have the potential to turn a life around. </a:t>
            </a:r>
          </a:p>
          <a:p>
            <a:pPr marL="450850" indent="6350">
              <a:buNone/>
            </a:pPr>
            <a:r>
              <a:rPr lang="en-US" i="1" dirty="0" smtClean="0"/>
              <a:t>    </a:t>
            </a:r>
            <a:r>
              <a:rPr lang="en-US" sz="2800" i="1" dirty="0" smtClean="0"/>
              <a:t>Dr. Felice Leonardo Buscaglia</a:t>
            </a:r>
            <a:endParaRPr lang="en-US" sz="2800" i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Community and Service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 Learning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    Active involvement in service activities will undoubtedly generate </a:t>
            </a:r>
            <a:r>
              <a:rPr lang="en-US" i="1" u="sng" dirty="0" smtClean="0"/>
              <a:t>empathy</a:t>
            </a:r>
            <a:r>
              <a:rPr lang="en-US" dirty="0" smtClean="0"/>
              <a:t> and </a:t>
            </a:r>
            <a:r>
              <a:rPr lang="en-US" i="1" u="sng" dirty="0" smtClean="0"/>
              <a:t>respect</a:t>
            </a:r>
            <a:r>
              <a:rPr lang="en-US" dirty="0" smtClean="0"/>
              <a:t> for others.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i="1" u="sng" dirty="0" smtClean="0"/>
              <a:t>Positive actions </a:t>
            </a:r>
            <a:r>
              <a:rPr lang="en-US" dirty="0" smtClean="0"/>
              <a:t>and contact with other social and cultural environments will without doubt  </a:t>
            </a:r>
            <a:r>
              <a:rPr lang="en-US" u="sng" dirty="0" smtClean="0"/>
              <a:t>enrich</a:t>
            </a:r>
            <a:r>
              <a:rPr lang="en-US" dirty="0" smtClean="0"/>
              <a:t> any person </a:t>
            </a:r>
            <a:r>
              <a:rPr lang="en-US" dirty="0" smtClean="0">
                <a:solidFill>
                  <a:srgbClr val="C00000"/>
                </a:solidFill>
              </a:rPr>
              <a:t>emotionally, socially, morally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00000"/>
                </a:solidFill>
              </a:rPr>
              <a:t>culturally.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Community and Service</a:t>
            </a:r>
            <a:br>
              <a:rPr lang="en-US" dirty="0" smtClean="0"/>
            </a:br>
            <a:r>
              <a:rPr lang="en-US" dirty="0" smtClean="0"/>
              <a:t>Service Learning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sz="4800" dirty="0" smtClean="0"/>
              <a:t>Do it! Feel it!</a:t>
            </a:r>
          </a:p>
          <a:p>
            <a:r>
              <a:rPr lang="en-US" dirty="0" smtClean="0"/>
              <a:t>Active engage allows the individual to </a:t>
            </a:r>
            <a:r>
              <a:rPr lang="en-US" dirty="0" smtClean="0"/>
              <a:t>discover </a:t>
            </a:r>
            <a:r>
              <a:rPr lang="en-US" dirty="0" smtClean="0"/>
              <a:t>the deep wish </a:t>
            </a:r>
            <a:r>
              <a:rPr lang="en-US" dirty="0" smtClean="0"/>
              <a:t>inside one’s self </a:t>
            </a:r>
            <a:r>
              <a:rPr lang="en-US" dirty="0" smtClean="0"/>
              <a:t>to help others, to be in service </a:t>
            </a:r>
            <a:r>
              <a:rPr lang="en-US" dirty="0" smtClean="0"/>
              <a:t>for others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 smtClean="0"/>
              <a:t>is one way for an individual to create and generate a meaning and purpose of life overall.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Community and Service</a:t>
            </a:r>
            <a:br>
              <a:rPr lang="en-US" dirty="0" smtClean="0"/>
            </a:br>
            <a:r>
              <a:rPr lang="en-US" dirty="0" smtClean="0"/>
              <a:t>Service Learning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 smtClean="0"/>
              <a:t>Encourages </a:t>
            </a:r>
            <a:r>
              <a:rPr lang="en-US" dirty="0" smtClean="0"/>
              <a:t>students to become </a:t>
            </a:r>
            <a:r>
              <a:rPr lang="en-US" i="1" u="sng" dirty="0" smtClean="0">
                <a:solidFill>
                  <a:srgbClr val="C00000"/>
                </a:solidFill>
              </a:rPr>
              <a:t>aware</a:t>
            </a:r>
            <a:r>
              <a:rPr lang="en-US" dirty="0" smtClean="0"/>
              <a:t> of  </a:t>
            </a:r>
            <a:r>
              <a:rPr lang="en-US" dirty="0" smtClean="0"/>
              <a:t>their </a:t>
            </a:r>
            <a:r>
              <a:rPr lang="en-US" u="sng" dirty="0" smtClean="0"/>
              <a:t>roles</a:t>
            </a:r>
            <a:r>
              <a:rPr lang="en-US" dirty="0" smtClean="0"/>
              <a:t> and </a:t>
            </a:r>
            <a:r>
              <a:rPr lang="en-US" u="sng" dirty="0" smtClean="0"/>
              <a:t>responsibilities. </a:t>
            </a:r>
          </a:p>
          <a:p>
            <a:r>
              <a:rPr lang="en-US" u="sng" dirty="0" smtClean="0"/>
              <a:t>Develop awareness </a:t>
            </a:r>
            <a:r>
              <a:rPr lang="en-US" dirty="0" smtClean="0"/>
              <a:t>of the complexity of a community.</a:t>
            </a:r>
          </a:p>
          <a:p>
            <a:r>
              <a:rPr lang="en-US" dirty="0" smtClean="0"/>
              <a:t>Students required </a:t>
            </a:r>
            <a:r>
              <a:rPr lang="en-US" dirty="0" smtClean="0"/>
              <a:t>to become </a:t>
            </a:r>
            <a:r>
              <a:rPr lang="en-US" i="1" u="sng" dirty="0" smtClean="0">
                <a:solidFill>
                  <a:srgbClr val="C00000"/>
                </a:solidFill>
              </a:rPr>
              <a:t>involved </a:t>
            </a:r>
            <a:r>
              <a:rPr lang="en-US" i="1" u="sng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with </a:t>
            </a:r>
            <a:r>
              <a:rPr lang="en-US" dirty="0" smtClean="0"/>
              <a:t>their communities, benefiting the </a:t>
            </a:r>
            <a:r>
              <a:rPr lang="en-US" dirty="0" smtClean="0"/>
              <a:t>service </a:t>
            </a:r>
            <a:r>
              <a:rPr lang="en-US" dirty="0" smtClean="0"/>
              <a:t>provider as well as the recipient. </a:t>
            </a:r>
          </a:p>
          <a:p>
            <a:r>
              <a:rPr lang="en-US" dirty="0" smtClean="0"/>
              <a:t>Meaningful </a:t>
            </a:r>
            <a:r>
              <a:rPr lang="en-US" i="1" u="sng" dirty="0" smtClean="0">
                <a:solidFill>
                  <a:srgbClr val="C00000"/>
                </a:solidFill>
              </a:rPr>
              <a:t>reflection</a:t>
            </a:r>
            <a:r>
              <a:rPr lang="en-US" dirty="0" smtClean="0"/>
              <a:t> is essential to develop </a:t>
            </a:r>
            <a:r>
              <a:rPr lang="en-US" dirty="0" smtClean="0"/>
              <a:t>positive </a:t>
            </a:r>
            <a:r>
              <a:rPr lang="en-US" dirty="0" smtClean="0"/>
              <a:t>attitudes, better awareness of needs and </a:t>
            </a:r>
            <a:r>
              <a:rPr lang="en-US" dirty="0" smtClean="0"/>
              <a:t>quality </a:t>
            </a:r>
            <a:r>
              <a:rPr lang="en-US" dirty="0" smtClean="0"/>
              <a:t>of response as well as developing </a:t>
            </a:r>
            <a:r>
              <a:rPr lang="en-US" dirty="0" smtClean="0"/>
              <a:t>consciousness of </a:t>
            </a:r>
            <a:r>
              <a:rPr lang="en-US" dirty="0" smtClean="0"/>
              <a:t>their own strengths and limitations.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MYP  Community and Service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MYP  Community and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sz="4000" dirty="0" smtClean="0"/>
              <a:t>Primary goals:</a:t>
            </a:r>
            <a:endParaRPr lang="en-US" sz="4000" dirty="0"/>
          </a:p>
          <a:p>
            <a:pPr marL="800100"/>
            <a:r>
              <a:rPr lang="en-US" sz="4000" dirty="0" smtClean="0"/>
              <a:t>Social, </a:t>
            </a:r>
            <a:r>
              <a:rPr lang="en-US" sz="4000" dirty="0" smtClean="0"/>
              <a:t>emotional, </a:t>
            </a:r>
            <a:r>
              <a:rPr lang="en-US" sz="4000" dirty="0" smtClean="0"/>
              <a:t>and moral development.</a:t>
            </a:r>
          </a:p>
          <a:p>
            <a:pPr marL="800100"/>
            <a:r>
              <a:rPr lang="en-US" sz="4000" dirty="0" smtClean="0"/>
              <a:t>Promotion of a local-global citizen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	</a:t>
            </a:r>
            <a:endParaRPr lang="en-US" dirty="0" smtClean="0"/>
          </a:p>
          <a:p>
            <a:r>
              <a:rPr lang="en-US" b="1" dirty="0" smtClean="0"/>
              <a:t>Winter </a:t>
            </a:r>
            <a:r>
              <a:rPr lang="en-US" b="1" dirty="0" smtClean="0"/>
              <a:t>Sports activities organized by and with an Institution for people with </a:t>
            </a:r>
            <a:r>
              <a:rPr lang="en-US" b="1" dirty="0" smtClean="0">
                <a:solidFill>
                  <a:srgbClr val="0070C0"/>
                </a:solidFill>
              </a:rPr>
              <a:t>intellectual disabilities </a:t>
            </a:r>
            <a:r>
              <a:rPr lang="en-US" b="1" dirty="0" smtClean="0"/>
              <a:t>in consolidation with 18 students from the St. Dominic´s International School/Portugal.   </a:t>
            </a:r>
            <a:endParaRPr lang="en-US" dirty="0" smtClean="0"/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Contact</a:t>
            </a:r>
            <a:r>
              <a:rPr lang="en-US" dirty="0" smtClean="0"/>
              <a:t> made by C. &amp; S. Coordinator, (could have been done by students) and a decision for combined winter holidays was made.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Financial support </a:t>
            </a:r>
            <a:r>
              <a:rPr lang="en-US" dirty="0" smtClean="0"/>
              <a:t>for the Institution and their students was necessary.</a:t>
            </a:r>
          </a:p>
          <a:p>
            <a:r>
              <a:rPr lang="en-US" dirty="0" smtClean="0"/>
              <a:t>Creation of a student run “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fund raising</a:t>
            </a:r>
            <a:r>
              <a:rPr lang="en-US" dirty="0" smtClean="0"/>
              <a:t>” Committee. A lot of effort went into this, nevertheless not sufficient money was  obtained. A Charity Organization, PTA and a single parent helped with donations. </a:t>
            </a:r>
          </a:p>
          <a:p>
            <a:r>
              <a:rPr lang="en-US" dirty="0" smtClean="0"/>
              <a:t>Initial uneasiness/students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out of their comfort zone</a:t>
            </a:r>
            <a:r>
              <a:rPr lang="en-US" dirty="0" smtClean="0"/>
              <a:t>/soon great  involvement with the intellectual disabled. Often teamwork was necessary.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Winter Sports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Service </a:t>
            </a:r>
            <a:r>
              <a:rPr lang="en-US" dirty="0" smtClean="0"/>
              <a:t>Learning Project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</a:t>
            </a:r>
          </a:p>
          <a:p>
            <a:pPr marL="3175" lvl="1" indent="-3175">
              <a:buNone/>
            </a:pPr>
            <a:r>
              <a:rPr lang="en-US" dirty="0" smtClean="0"/>
              <a:t>The </a:t>
            </a:r>
            <a:r>
              <a:rPr lang="en-US" dirty="0" smtClean="0"/>
              <a:t>following objectives </a:t>
            </a:r>
            <a:r>
              <a:rPr lang="en-US" dirty="0" smtClean="0"/>
              <a:t>in the area of Interaction for Community and </a:t>
            </a:r>
            <a:r>
              <a:rPr lang="en-US" dirty="0" smtClean="0"/>
              <a:t>Service were connected to academic areas: </a:t>
            </a:r>
            <a:endParaRPr lang="en-US" dirty="0" smtClean="0"/>
          </a:p>
          <a:p>
            <a:pPr marL="806450" indent="-349250">
              <a:buFont typeface="Wingdings" pitchFamily="2" charset="2"/>
              <a:buChar char="ü"/>
            </a:pPr>
            <a:r>
              <a:rPr lang="en-US" dirty="0" smtClean="0">
                <a:solidFill>
                  <a:srgbClr val="00B050"/>
                </a:solidFill>
              </a:rPr>
              <a:t>Humanities</a:t>
            </a:r>
          </a:p>
          <a:p>
            <a:pPr marL="806450" indent="-349250">
              <a:buFont typeface="Wingdings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Languages</a:t>
            </a:r>
            <a:endParaRPr lang="en-US" dirty="0" smtClean="0"/>
          </a:p>
          <a:p>
            <a:pPr marL="806450" indent="-349250">
              <a:buFont typeface="Wingdings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Science</a:t>
            </a:r>
          </a:p>
          <a:p>
            <a:pPr marL="806450" indent="-349250">
              <a:buFont typeface="Wingdings" pitchFamily="2" charset="2"/>
              <a:buChar char="ü"/>
            </a:pPr>
            <a:r>
              <a:rPr lang="en-US" dirty="0" smtClean="0">
                <a:solidFill>
                  <a:srgbClr val="7030A0"/>
                </a:solidFill>
              </a:rPr>
              <a:t>Religious Education</a:t>
            </a:r>
          </a:p>
          <a:p>
            <a:pPr marL="806450" indent="-349250"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Other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Winter Sports</a:t>
            </a:r>
            <a:br>
              <a:rPr lang="en-US" dirty="0"/>
            </a:br>
            <a:r>
              <a:rPr lang="en-US" dirty="0"/>
              <a:t>Service Learning Project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 lvl="0"/>
            <a:r>
              <a:rPr lang="en-US" sz="2600" dirty="0" smtClean="0"/>
              <a:t>Students experience an </a:t>
            </a:r>
            <a:r>
              <a:rPr lang="en-US" sz="2600" u="sng" dirty="0" smtClean="0">
                <a:solidFill>
                  <a:schemeClr val="tx1"/>
                </a:solidFill>
              </a:rPr>
              <a:t>adventure </a:t>
            </a:r>
            <a:r>
              <a:rPr lang="en-US" sz="2600" dirty="0" smtClean="0">
                <a:solidFill>
                  <a:schemeClr val="tx1"/>
                </a:solidFill>
              </a:rPr>
              <a:t>in dramatic and inspirational nature based environments; they develop </a:t>
            </a:r>
            <a:r>
              <a:rPr lang="en-US" sz="2600" u="sng" dirty="0" smtClean="0">
                <a:solidFill>
                  <a:schemeClr val="tx1"/>
                </a:solidFill>
              </a:rPr>
              <a:t>relationship, communication, teamwork and leadership skills.</a:t>
            </a:r>
          </a:p>
          <a:p>
            <a:pPr marL="806450" lvl="1" indent="-349250"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00B050"/>
                </a:solidFill>
              </a:rPr>
              <a:t>MYP </a:t>
            </a:r>
            <a:r>
              <a:rPr lang="en-US" sz="2200" dirty="0" smtClean="0">
                <a:solidFill>
                  <a:srgbClr val="00B050"/>
                </a:solidFill>
              </a:rPr>
              <a:t>/Humanities: Slavery </a:t>
            </a:r>
            <a:endParaRPr lang="en-US" sz="2200" dirty="0" smtClean="0">
              <a:solidFill>
                <a:srgbClr val="00B050"/>
              </a:solidFill>
            </a:endParaRPr>
          </a:p>
          <a:p>
            <a:pPr marL="806450" lvl="1" indent="-349250"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C00000"/>
                </a:solidFill>
              </a:rPr>
              <a:t>Grade </a:t>
            </a:r>
            <a:r>
              <a:rPr lang="en-US" sz="2200" dirty="0" smtClean="0">
                <a:solidFill>
                  <a:srgbClr val="C00000"/>
                </a:solidFill>
              </a:rPr>
              <a:t>9/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>
                <a:solidFill>
                  <a:srgbClr val="C00000"/>
                </a:solidFill>
              </a:rPr>
              <a:t>Language: Teenage Relationships/Family-related units/Community-related units. 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I</a:t>
            </a:r>
            <a:r>
              <a:rPr lang="en-US" sz="2600" dirty="0" smtClean="0"/>
              <a:t>mproves confidence to overcome new challenges, both by the activity of radical sports as well as by learning to communicate and standing by the side of a Intellectual disabled  person.  </a:t>
            </a:r>
          </a:p>
          <a:p>
            <a:pPr marL="806450" indent="-349250"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00B050"/>
                </a:solidFill>
              </a:rPr>
              <a:t>DP</a:t>
            </a:r>
            <a:r>
              <a:rPr lang="en-US" sz="2200" dirty="0" smtClean="0">
                <a:solidFill>
                  <a:srgbClr val="00B050"/>
                </a:solidFill>
              </a:rPr>
              <a:t>/ Inequalities (Disabled facilities, etc.)</a:t>
            </a:r>
          </a:p>
          <a:p>
            <a:pPr lvl="0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Winter Sports</a:t>
            </a:r>
            <a:br>
              <a:rPr lang="en-US" dirty="0"/>
            </a:br>
            <a:r>
              <a:rPr lang="en-US" dirty="0"/>
              <a:t>Service Learning Project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991</Words>
  <Application>Microsoft Office PowerPoint</Application>
  <PresentationFormat>On-screen Show (4:3)</PresentationFormat>
  <Paragraphs>109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Community and Service Service Learning</vt:lpstr>
      <vt:lpstr>Community and Service Service Learning</vt:lpstr>
      <vt:lpstr>Community and Service Service Learning</vt:lpstr>
      <vt:lpstr>MYP  Community and Service</vt:lpstr>
      <vt:lpstr>MYP  Community and Service</vt:lpstr>
      <vt:lpstr>Winter Sports Service Learning Project</vt:lpstr>
      <vt:lpstr>Winter Sports Service Learning Project</vt:lpstr>
      <vt:lpstr>Winter Sports Service Learning Project</vt:lpstr>
      <vt:lpstr>Winter Sports Service Learning Project</vt:lpstr>
      <vt:lpstr>Winter Sports Service Learning Project</vt:lpstr>
      <vt:lpstr>Winter Sports Service Learning Project</vt:lpstr>
      <vt:lpstr>Winter Sports Service Learning Project</vt:lpstr>
      <vt:lpstr>Winter Sports Service Learning Project</vt:lpstr>
      <vt:lpstr>Winter Sports Service Learning Project</vt:lpstr>
      <vt:lpstr>Winter Sports Service Learning Project</vt:lpstr>
      <vt:lpstr>Winter Sports Service Learning Project</vt:lpstr>
      <vt:lpstr>Winter Sports Service Learning Project</vt:lpstr>
      <vt:lpstr>Winter Sports Service Learning Project</vt:lpstr>
      <vt:lpstr>Winter Sports Service Learning Project</vt:lpstr>
      <vt:lpstr>Winter Sports Service Learning Project</vt:lpstr>
      <vt:lpstr>Co Community mmunity</vt:lpstr>
    </vt:vector>
  </TitlesOfParts>
  <Company>St. Dominic's International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and Service</dc:title>
  <dc:creator>Christine Figueiredo</dc:creator>
  <cp:lastModifiedBy>William Huitt</cp:lastModifiedBy>
  <cp:revision>97</cp:revision>
  <dcterms:created xsi:type="dcterms:W3CDTF">2011-11-12T23:15:39Z</dcterms:created>
  <dcterms:modified xsi:type="dcterms:W3CDTF">2011-11-21T11:46:26Z</dcterms:modified>
</cp:coreProperties>
</file>